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8" r:id="rId3"/>
    <p:sldId id="264" r:id="rId4"/>
    <p:sldId id="261" r:id="rId5"/>
    <p:sldId id="262" r:id="rId6"/>
    <p:sldId id="26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16" y="6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16B42-AA24-5DA8-DB08-497A61F382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F57ACD-350C-0560-34BE-09E0DC9E36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B442B2-E56C-F24B-E220-9979AEB8D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3A9A-31D0-42F4-A7D3-576A1D396F17}" type="datetimeFigureOut">
              <a:rPr lang="en-US" smtClean="0"/>
              <a:t>10/26/22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F463C0-3E4D-5905-1A10-3E552F752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52C097-9599-91C8-C11C-FB0D96189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0D9C-394F-49D3-8FC3-699D47E0B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724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18071-7D90-26D4-4ACD-0FFA9F23F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FFF1F4-EF43-6387-FF09-673DA12A8C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A7B784-8556-F99A-69FC-B7AF00E5B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3A9A-31D0-42F4-A7D3-576A1D396F17}" type="datetimeFigureOut">
              <a:rPr lang="en-US" smtClean="0"/>
              <a:t>10/26/22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021259-D153-BF2E-CB73-89413E942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5BACB7-C345-55E2-58AD-848DF589A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0D9C-394F-49D3-8FC3-699D47E0B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605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6DA712E-3B41-8A75-0B4A-25398A4E30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09EA25-BB6D-A137-35DB-BD1BEE7565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357BE1-65B6-E494-8E28-ED9A4D2F9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3A9A-31D0-42F4-A7D3-576A1D396F17}" type="datetimeFigureOut">
              <a:rPr lang="en-US" smtClean="0"/>
              <a:t>10/26/22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B31A44-74D4-5737-D9B3-457C5E41E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0F0D60-5F81-77B0-4527-7A489D7BE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0D9C-394F-49D3-8FC3-699D47E0B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786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2E5B42-70CA-C7B8-89C6-530BD9C8A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293297-0900-B84F-D720-98746CD7E6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E032C4-D4AC-C118-0EE1-61A8DE6A7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3A9A-31D0-42F4-A7D3-576A1D396F17}" type="datetimeFigureOut">
              <a:rPr lang="en-US" smtClean="0"/>
              <a:t>10/26/22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74F16A-9F0E-09C3-B7EA-01FB78374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86B653-4954-B230-9A45-DFADC6FA0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0D9C-394F-49D3-8FC3-699D47E0B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745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007CA0-1D31-5C28-2AA7-CAB655011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70A16A-5959-D4E2-9D56-650BB0E807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750EE-7460-3657-0297-DFA319EB9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3A9A-31D0-42F4-A7D3-576A1D396F17}" type="datetimeFigureOut">
              <a:rPr lang="en-US" smtClean="0"/>
              <a:t>10/26/22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C689C4-9B23-3194-260D-899F11316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C654A0-EADA-C61E-DBA5-EDF7BD989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0D9C-394F-49D3-8FC3-699D47E0B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58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C2B73-CA99-60E5-2E14-C6E6FAFC2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39F061-96FC-AFE7-AE6E-0FD8527129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300C36-865C-AFAC-4FAF-6C93D1BAFB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16E76D-6CD4-8DC1-4485-B56CFBFEB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3A9A-31D0-42F4-A7D3-576A1D396F17}" type="datetimeFigureOut">
              <a:rPr lang="en-US" smtClean="0"/>
              <a:t>10/26/22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8A34C2-1186-7C09-12A1-5C82E9CDA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AE92AD-912E-D964-99E1-A41D54FEB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0D9C-394F-49D3-8FC3-699D47E0B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541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820ACE-03F6-7DBF-4F3F-E82287B2A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6DCD88-C0C5-BA87-FC74-97A79E3147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DAEB6B-3ABF-3167-69E0-1685AC5364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6F1458-495B-609A-B513-055E82DAD4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6DC589-E44D-BF4D-C71C-B7BD153B55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9AD3CCF-E85D-5BD2-3F53-3CA3A9EFB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3A9A-31D0-42F4-A7D3-576A1D396F17}" type="datetimeFigureOut">
              <a:rPr lang="en-US" smtClean="0"/>
              <a:t>10/26/22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D638E1-53EA-45DB-CBAE-97076188F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F127DF3-ABDF-68D3-045B-3BC15FE2F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0D9C-394F-49D3-8FC3-699D47E0B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480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750A2-FAE6-935F-A7BF-717BFB0FA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2EA10D-4C7B-9429-2B07-7ACE813A1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3A9A-31D0-42F4-A7D3-576A1D396F17}" type="datetimeFigureOut">
              <a:rPr lang="en-US" smtClean="0"/>
              <a:t>10/26/22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C07FA6-4352-EB73-8676-D382F3925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89AC91-769D-859E-53DD-52813B968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0D9C-394F-49D3-8FC3-699D47E0B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594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6F2EFE-4CF4-252F-EAE5-D8B14BBA31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3A9A-31D0-42F4-A7D3-576A1D396F17}" type="datetimeFigureOut">
              <a:rPr lang="en-US" smtClean="0"/>
              <a:t>10/26/22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0DF140-D29D-B3B9-3E99-7204F24B5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214318-0FA1-E022-C7B3-1F8EDA9CC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0D9C-394F-49D3-8FC3-699D47E0B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862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E3B9E-0703-BB7E-02FB-DA1028BCE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AFD56C-0561-ADE8-77BE-F1758247F6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609F99-E847-921D-8DDD-200D72B731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6C48D3-C0A4-2F1E-F41D-BFA8DF371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3A9A-31D0-42F4-A7D3-576A1D396F17}" type="datetimeFigureOut">
              <a:rPr lang="en-US" smtClean="0"/>
              <a:t>10/26/22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05322F-E5EF-161B-EA18-E97E9523B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BE5A4C-D500-7DEE-E8DA-1A5D58E27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0D9C-394F-49D3-8FC3-699D47E0B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477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45CDC-9EEE-C4D5-FBE2-48FF7D5E3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675BBA-32B2-16DD-3F65-C0CF7E2F24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16C032-6C4F-68B6-BA7B-92CD816C91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FFE996-4871-B1AD-3C8F-ED24970C0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3A9A-31D0-42F4-A7D3-576A1D396F17}" type="datetimeFigureOut">
              <a:rPr lang="en-US" smtClean="0"/>
              <a:t>10/26/22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A8E181-54A0-CE2B-6498-064D5DEC8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E48243-9D82-F4AF-CDF2-FD07FC3E2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80D9C-394F-49D3-8FC3-699D47E0B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723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F8B483-6D49-328D-A8EF-7D97E12AB4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A94658-CAB4-9C10-89AB-90D6F096AB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EE14B7-B707-B8AB-8B88-72F04629B1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13A9A-31D0-42F4-A7D3-576A1D396F17}" type="datetimeFigureOut">
              <a:rPr lang="en-US" smtClean="0"/>
              <a:t>10/26/22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5A41EF-110D-1CB5-4265-763BE06213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831685-870E-9EC0-B94D-514F3E54F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80D9C-394F-49D3-8FC3-699D47E0B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78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0C8215-7DC3-2747-C27E-C759225E612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Figure 2 – figure supplement 1 cropped and labelled gel pictures</a:t>
            </a:r>
          </a:p>
        </p:txBody>
      </p:sp>
    </p:spTree>
    <p:extLst>
      <p:ext uri="{BB962C8B-B14F-4D97-AF65-F5344CB8AC3E}">
        <p14:creationId xmlns:p14="http://schemas.microsoft.com/office/powerpoint/2010/main" val="192332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41854FB-77D1-A550-1DC0-AB6D29E504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6561" y="2016827"/>
            <a:ext cx="5431971" cy="3200400"/>
          </a:xfrm>
          <a:prstGeom prst="rect">
            <a:avLst/>
          </a:prstGeom>
        </p:spPr>
      </p:pic>
      <p:pic>
        <p:nvPicPr>
          <p:cNvPr id="3" name="Picture 2" descr="A picture containing text, white&#10;&#10;Description automatically generated">
            <a:extLst>
              <a:ext uri="{FF2B5EF4-FFF2-40B4-BE49-F238E27FC236}">
                <a16:creationId xmlns:a16="http://schemas.microsoft.com/office/drawing/2014/main" id="{73E5FD29-DF37-CD66-7636-121C400CE3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88" y="2016827"/>
            <a:ext cx="5431972" cy="32004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2548D51-1D0B-8BC9-70E2-7420031A1BE4}"/>
              </a:ext>
            </a:extLst>
          </p:cNvPr>
          <p:cNvSpPr/>
          <p:nvPr/>
        </p:nvSpPr>
        <p:spPr>
          <a:xfrm>
            <a:off x="631135" y="1933161"/>
            <a:ext cx="2926080" cy="3250096"/>
          </a:xfrm>
          <a:prstGeom prst="rect">
            <a:avLst/>
          </a:prstGeom>
          <a:noFill/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9F1DC1-4DEF-5AE6-2703-04B3B2BD5D45}"/>
              </a:ext>
            </a:extLst>
          </p:cNvPr>
          <p:cNvSpPr txBox="1"/>
          <p:nvPr/>
        </p:nvSpPr>
        <p:spPr>
          <a:xfrm flipH="1">
            <a:off x="1399121" y="1265786"/>
            <a:ext cx="19399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Whole hippocampi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2AFD293-D88C-42E6-455B-52D3EC1DAE5A}"/>
              </a:ext>
            </a:extLst>
          </p:cNvPr>
          <p:cNvSpPr/>
          <p:nvPr/>
        </p:nvSpPr>
        <p:spPr>
          <a:xfrm>
            <a:off x="6524442" y="1990144"/>
            <a:ext cx="2926080" cy="3250096"/>
          </a:xfrm>
          <a:prstGeom prst="rect">
            <a:avLst/>
          </a:prstGeom>
          <a:noFill/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EFE1D99-72E3-36D3-A55A-DA88CD3CCA57}"/>
              </a:ext>
            </a:extLst>
          </p:cNvPr>
          <p:cNvSpPr txBox="1"/>
          <p:nvPr/>
        </p:nvSpPr>
        <p:spPr>
          <a:xfrm flipH="1">
            <a:off x="1620374" y="3755631"/>
            <a:ext cx="11608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ProBDNF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18835A4-DC6D-F35B-D45D-31C3DE1DB8EE}"/>
              </a:ext>
            </a:extLst>
          </p:cNvPr>
          <p:cNvSpPr txBox="1"/>
          <p:nvPr/>
        </p:nvSpPr>
        <p:spPr>
          <a:xfrm flipH="1">
            <a:off x="7610950" y="3897860"/>
            <a:ext cx="11608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Actin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947985E-0DA5-9F51-4172-DB8CB91D120B}"/>
              </a:ext>
            </a:extLst>
          </p:cNvPr>
          <p:cNvSpPr txBox="1"/>
          <p:nvPr/>
        </p:nvSpPr>
        <p:spPr>
          <a:xfrm>
            <a:off x="377688" y="422412"/>
            <a:ext cx="36675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Figure S2A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B703885-37CF-A7E0-23E0-A220888F0C9F}"/>
              </a:ext>
            </a:extLst>
          </p:cNvPr>
          <p:cNvGrpSpPr/>
          <p:nvPr/>
        </p:nvGrpSpPr>
        <p:grpSpPr>
          <a:xfrm>
            <a:off x="742217" y="1671551"/>
            <a:ext cx="2914521" cy="261610"/>
            <a:chOff x="742217" y="1671551"/>
            <a:chExt cx="2914521" cy="261610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529FEFB-CD97-7E5F-2595-BC086DEC77B0}"/>
                </a:ext>
              </a:extLst>
            </p:cNvPr>
            <p:cNvSpPr txBox="1"/>
            <p:nvPr/>
          </p:nvSpPr>
          <p:spPr>
            <a:xfrm flipH="1">
              <a:off x="742217" y="1671551"/>
              <a:ext cx="57547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P0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6F9E3E3-7E48-E26A-2524-97FD4204D8CF}"/>
                </a:ext>
              </a:extLst>
            </p:cNvPr>
            <p:cNvSpPr txBox="1"/>
            <p:nvPr/>
          </p:nvSpPr>
          <p:spPr>
            <a:xfrm flipH="1">
              <a:off x="1205385" y="1671551"/>
              <a:ext cx="57547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P7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80852CD-1C43-97A0-2481-D7329594492E}"/>
                </a:ext>
              </a:extLst>
            </p:cNvPr>
            <p:cNvSpPr txBox="1"/>
            <p:nvPr/>
          </p:nvSpPr>
          <p:spPr>
            <a:xfrm flipH="1">
              <a:off x="1678814" y="1671551"/>
              <a:ext cx="57547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P14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184D847-A6B6-9476-0BB1-46B59C8A357A}"/>
                </a:ext>
              </a:extLst>
            </p:cNvPr>
            <p:cNvSpPr txBox="1"/>
            <p:nvPr/>
          </p:nvSpPr>
          <p:spPr>
            <a:xfrm flipH="1">
              <a:off x="2149928" y="1671551"/>
              <a:ext cx="57547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P21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C0FACEE-6372-EB1C-D188-A2818E8E1CB1}"/>
                </a:ext>
              </a:extLst>
            </p:cNvPr>
            <p:cNvSpPr txBox="1"/>
            <p:nvPr/>
          </p:nvSpPr>
          <p:spPr>
            <a:xfrm flipH="1">
              <a:off x="2659476" y="1671551"/>
              <a:ext cx="57547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P28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C382F52-8334-E36D-C3CA-6ED9EE723376}"/>
                </a:ext>
              </a:extLst>
            </p:cNvPr>
            <p:cNvSpPr txBox="1"/>
            <p:nvPr/>
          </p:nvSpPr>
          <p:spPr>
            <a:xfrm flipH="1">
              <a:off x="3081261" y="1671551"/>
              <a:ext cx="57547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Ladder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AC6236C-44B3-8422-93E9-48AE46E393B3}"/>
              </a:ext>
            </a:extLst>
          </p:cNvPr>
          <p:cNvGrpSpPr/>
          <p:nvPr/>
        </p:nvGrpSpPr>
        <p:grpSpPr>
          <a:xfrm>
            <a:off x="6612789" y="1669823"/>
            <a:ext cx="2914521" cy="261610"/>
            <a:chOff x="742217" y="1671551"/>
            <a:chExt cx="2914521" cy="261610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C52EC33-FFCA-5B04-FE1C-ADC4CD4F3739}"/>
                </a:ext>
              </a:extLst>
            </p:cNvPr>
            <p:cNvSpPr txBox="1"/>
            <p:nvPr/>
          </p:nvSpPr>
          <p:spPr>
            <a:xfrm flipH="1">
              <a:off x="742217" y="1671551"/>
              <a:ext cx="57547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P0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5BD1777-D9B6-7A2D-A229-7A061AD9DDA1}"/>
                </a:ext>
              </a:extLst>
            </p:cNvPr>
            <p:cNvSpPr txBox="1"/>
            <p:nvPr/>
          </p:nvSpPr>
          <p:spPr>
            <a:xfrm flipH="1">
              <a:off x="1205385" y="1671551"/>
              <a:ext cx="57547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P7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F8B9690-B966-52AA-E052-69A190245D82}"/>
                </a:ext>
              </a:extLst>
            </p:cNvPr>
            <p:cNvSpPr txBox="1"/>
            <p:nvPr/>
          </p:nvSpPr>
          <p:spPr>
            <a:xfrm flipH="1">
              <a:off x="1678814" y="1671551"/>
              <a:ext cx="57547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P14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6E32DAC-0808-2A13-6E71-389AB8D33BB9}"/>
                </a:ext>
              </a:extLst>
            </p:cNvPr>
            <p:cNvSpPr txBox="1"/>
            <p:nvPr/>
          </p:nvSpPr>
          <p:spPr>
            <a:xfrm flipH="1">
              <a:off x="2149928" y="1671551"/>
              <a:ext cx="57547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P21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6BEDE62-C67C-21D3-6701-3D0D8D29FCDB}"/>
                </a:ext>
              </a:extLst>
            </p:cNvPr>
            <p:cNvSpPr txBox="1"/>
            <p:nvPr/>
          </p:nvSpPr>
          <p:spPr>
            <a:xfrm flipH="1">
              <a:off x="2659476" y="1671551"/>
              <a:ext cx="57547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P28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3C640FC-2A2C-1110-D8C2-6B27DB10781A}"/>
                </a:ext>
              </a:extLst>
            </p:cNvPr>
            <p:cNvSpPr txBox="1"/>
            <p:nvPr/>
          </p:nvSpPr>
          <p:spPr>
            <a:xfrm flipH="1">
              <a:off x="3081261" y="1671551"/>
              <a:ext cx="57547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Ladder</a:t>
              </a: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0BEF84B8-B3A0-256D-4DA6-91B64AE74E76}"/>
              </a:ext>
            </a:extLst>
          </p:cNvPr>
          <p:cNvSpPr txBox="1"/>
          <p:nvPr/>
        </p:nvSpPr>
        <p:spPr>
          <a:xfrm flipH="1">
            <a:off x="7188266" y="1265785"/>
            <a:ext cx="19399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Whole hippocampi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9B7C79-A273-5425-62CF-6F293D462383}"/>
              </a:ext>
            </a:extLst>
          </p:cNvPr>
          <p:cNvSpPr txBox="1"/>
          <p:nvPr/>
        </p:nvSpPr>
        <p:spPr>
          <a:xfrm>
            <a:off x="3496293" y="2940567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40 </a:t>
            </a:r>
            <a:r>
              <a:rPr lang="en-US" sz="1000" dirty="0" err="1"/>
              <a:t>kDa</a:t>
            </a:r>
            <a:endParaRPr lang="en-US" sz="1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8E49F24-C7F9-B5C2-23A7-A205ACEBB3A5}"/>
              </a:ext>
            </a:extLst>
          </p:cNvPr>
          <p:cNvSpPr txBox="1"/>
          <p:nvPr/>
        </p:nvSpPr>
        <p:spPr>
          <a:xfrm>
            <a:off x="9395165" y="2920689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40 </a:t>
            </a:r>
            <a:r>
              <a:rPr lang="en-US" sz="1000" dirty="0" err="1"/>
              <a:t>kDa</a:t>
            </a:r>
            <a:endParaRPr lang="en-US" sz="10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3E0D2C7-FF39-F416-B443-0CDDD7AA0E80}"/>
              </a:ext>
            </a:extLst>
          </p:cNvPr>
          <p:cNvSpPr txBox="1"/>
          <p:nvPr/>
        </p:nvSpPr>
        <p:spPr>
          <a:xfrm>
            <a:off x="590243" y="5374651"/>
            <a:ext cx="5219417" cy="6719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Immunoblots depicting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proBDNF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expression profile in whole hippocampi collected from mouse pups.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22E2417-E9B0-ADA2-6A84-EBCCC039DDE9}"/>
              </a:ext>
            </a:extLst>
          </p:cNvPr>
          <p:cNvSpPr txBox="1"/>
          <p:nvPr/>
        </p:nvSpPr>
        <p:spPr>
          <a:xfrm>
            <a:off x="6632031" y="5399856"/>
            <a:ext cx="52194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Immunoblots depicting actin expression profile in whole hippocampi collected from mouse pups.</a:t>
            </a:r>
            <a:r>
              <a:rPr lang="en-US" dirty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466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219BCB5-F323-8425-556B-14C105BCB307}"/>
              </a:ext>
            </a:extLst>
          </p:cNvPr>
          <p:cNvSpPr txBox="1"/>
          <p:nvPr/>
        </p:nvSpPr>
        <p:spPr>
          <a:xfrm>
            <a:off x="377688" y="422412"/>
            <a:ext cx="36675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Figure S2C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26F0FB2-586A-6609-973F-C5B5C30E46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5652" y="1742803"/>
            <a:ext cx="3784048" cy="337239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A20A141-BC79-0B39-4F80-84AD68878574}"/>
              </a:ext>
            </a:extLst>
          </p:cNvPr>
          <p:cNvSpPr txBox="1"/>
          <p:nvPr/>
        </p:nvSpPr>
        <p:spPr>
          <a:xfrm rot="18715624" flipH="1">
            <a:off x="4189099" y="1222995"/>
            <a:ext cx="7466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GST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5451F2-36D3-2967-BF26-792B55C70922}"/>
              </a:ext>
            </a:extLst>
          </p:cNvPr>
          <p:cNvSpPr txBox="1"/>
          <p:nvPr/>
        </p:nvSpPr>
        <p:spPr>
          <a:xfrm rot="18715624" flipH="1">
            <a:off x="4872147" y="989099"/>
            <a:ext cx="1457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GST-RAR𝛂-LBD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5F219B-5AE3-172A-1D9B-232FE65D0414}"/>
              </a:ext>
            </a:extLst>
          </p:cNvPr>
          <p:cNvSpPr txBox="1"/>
          <p:nvPr/>
        </p:nvSpPr>
        <p:spPr>
          <a:xfrm rot="18715624" flipH="1">
            <a:off x="5600540" y="989098"/>
            <a:ext cx="1457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GST-RARβ-LBD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C2EE74-FE1D-9FA5-270A-1AB057BC87B1}"/>
              </a:ext>
            </a:extLst>
          </p:cNvPr>
          <p:cNvSpPr txBox="1"/>
          <p:nvPr/>
        </p:nvSpPr>
        <p:spPr>
          <a:xfrm rot="18715624" flipH="1">
            <a:off x="6312181" y="999271"/>
            <a:ext cx="1556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GST-RAR𝛂-LBD ΔF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B65F98-22DB-A6ED-DA33-83719E35CD38}"/>
              </a:ext>
            </a:extLst>
          </p:cNvPr>
          <p:cNvSpPr txBox="1"/>
          <p:nvPr/>
        </p:nvSpPr>
        <p:spPr>
          <a:xfrm flipH="1">
            <a:off x="7116828" y="1256017"/>
            <a:ext cx="5754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Ladder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CCE9DE-C7CB-864E-D770-57C792CBC1A7}"/>
              </a:ext>
            </a:extLst>
          </p:cNvPr>
          <p:cNvSpPr txBox="1"/>
          <p:nvPr/>
        </p:nvSpPr>
        <p:spPr>
          <a:xfrm>
            <a:off x="7693596" y="2725532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55 </a:t>
            </a:r>
            <a:r>
              <a:rPr lang="en-US" sz="1000" dirty="0" err="1"/>
              <a:t>kDa</a:t>
            </a:r>
            <a:endParaRPr lang="en-US" sz="1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73AF36-9AEB-B171-49CE-E85770FF1301}"/>
              </a:ext>
            </a:extLst>
          </p:cNvPr>
          <p:cNvSpPr txBox="1"/>
          <p:nvPr/>
        </p:nvSpPr>
        <p:spPr>
          <a:xfrm>
            <a:off x="7706850" y="2122559"/>
            <a:ext cx="6078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100 </a:t>
            </a:r>
            <a:r>
              <a:rPr lang="en-US" sz="1000" dirty="0" err="1"/>
              <a:t>kDa</a:t>
            </a:r>
            <a:endParaRPr lang="en-US" sz="1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F7B5286-72AE-01B9-1587-294080C10F79}"/>
              </a:ext>
            </a:extLst>
          </p:cNvPr>
          <p:cNvSpPr txBox="1"/>
          <p:nvPr/>
        </p:nvSpPr>
        <p:spPr>
          <a:xfrm>
            <a:off x="7686156" y="3999362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25 </a:t>
            </a:r>
            <a:r>
              <a:rPr lang="en-US" sz="1000" dirty="0" err="1"/>
              <a:t>kDa</a:t>
            </a:r>
            <a:endParaRPr lang="en-US" sz="1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FBE1C2A-8956-E1DF-90A9-1EBE5890E2AA}"/>
              </a:ext>
            </a:extLst>
          </p:cNvPr>
          <p:cNvSpPr txBox="1"/>
          <p:nvPr/>
        </p:nvSpPr>
        <p:spPr>
          <a:xfrm>
            <a:off x="7686156" y="3504239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37 </a:t>
            </a:r>
            <a:r>
              <a:rPr lang="en-US" sz="1000" dirty="0" err="1"/>
              <a:t>kDa</a:t>
            </a:r>
            <a:endParaRPr lang="en-US" sz="1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A43B064-B59E-BCBC-741E-57FED794E1C0}"/>
              </a:ext>
            </a:extLst>
          </p:cNvPr>
          <p:cNvSpPr txBox="1"/>
          <p:nvPr/>
        </p:nvSpPr>
        <p:spPr>
          <a:xfrm>
            <a:off x="3051324" y="5305836"/>
            <a:ext cx="56327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GST-immunoblot showing the expression levels of purified recombinant proteins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606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F6F040D-1E44-D48B-7824-F878FEB25D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0953" r="28752"/>
          <a:stretch/>
        </p:blipFill>
        <p:spPr>
          <a:xfrm>
            <a:off x="1377697" y="1889760"/>
            <a:ext cx="2450592" cy="309067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B2C3D6E-401E-FA14-9D0D-A2144310B88D}"/>
              </a:ext>
            </a:extLst>
          </p:cNvPr>
          <p:cNvSpPr txBox="1"/>
          <p:nvPr/>
        </p:nvSpPr>
        <p:spPr>
          <a:xfrm flipH="1">
            <a:off x="1831148" y="2000735"/>
            <a:ext cx="5754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Ladder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5DF309-2094-FDC7-CD9B-9F452FC9CD50}"/>
              </a:ext>
            </a:extLst>
          </p:cNvPr>
          <p:cNvSpPr txBox="1"/>
          <p:nvPr/>
        </p:nvSpPr>
        <p:spPr>
          <a:xfrm flipH="1">
            <a:off x="2296792" y="2012927"/>
            <a:ext cx="5754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total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F51BB1-A5A5-C97B-5904-07B86147DAB0}"/>
              </a:ext>
            </a:extLst>
          </p:cNvPr>
          <p:cNvSpPr txBox="1"/>
          <p:nvPr/>
        </p:nvSpPr>
        <p:spPr>
          <a:xfrm flipH="1">
            <a:off x="2677023" y="2025119"/>
            <a:ext cx="5754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E1D0E61-46E1-D218-56BC-ED97442520FA}"/>
              </a:ext>
            </a:extLst>
          </p:cNvPr>
          <p:cNvSpPr txBox="1"/>
          <p:nvPr/>
        </p:nvSpPr>
        <p:spPr>
          <a:xfrm flipH="1">
            <a:off x="1936605" y="5317200"/>
            <a:ext cx="11608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Histone H3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3095BA6-4FCA-4303-2541-271E6B4067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7144" r="17420" b="25482"/>
          <a:stretch/>
        </p:blipFill>
        <p:spPr>
          <a:xfrm>
            <a:off x="4437887" y="2382580"/>
            <a:ext cx="3462882" cy="281121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C57251C-3D75-2F3F-4D0B-3A39081CD493}"/>
              </a:ext>
            </a:extLst>
          </p:cNvPr>
          <p:cNvSpPr txBox="1"/>
          <p:nvPr/>
        </p:nvSpPr>
        <p:spPr>
          <a:xfrm flipH="1">
            <a:off x="5783562" y="1986425"/>
            <a:ext cx="5754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total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2A36B6E-B2B1-41B5-5A97-7DBF1104517C}"/>
              </a:ext>
            </a:extLst>
          </p:cNvPr>
          <p:cNvSpPr txBox="1"/>
          <p:nvPr/>
        </p:nvSpPr>
        <p:spPr>
          <a:xfrm flipH="1">
            <a:off x="6440632" y="1988678"/>
            <a:ext cx="5754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F93208F-0DE8-21A0-6493-F24EA0E056E4}"/>
              </a:ext>
            </a:extLst>
          </p:cNvPr>
          <p:cNvSpPr/>
          <p:nvPr/>
        </p:nvSpPr>
        <p:spPr>
          <a:xfrm>
            <a:off x="5763235" y="2233179"/>
            <a:ext cx="1155338" cy="3003285"/>
          </a:xfrm>
          <a:prstGeom prst="rect">
            <a:avLst/>
          </a:prstGeom>
          <a:noFill/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419DEFB-AF82-1E80-7002-EE1C449560C2}"/>
              </a:ext>
            </a:extLst>
          </p:cNvPr>
          <p:cNvSpPr txBox="1"/>
          <p:nvPr/>
        </p:nvSpPr>
        <p:spPr>
          <a:xfrm flipH="1">
            <a:off x="6090201" y="5317200"/>
            <a:ext cx="11608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PSD95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C7AF2BD-DB44-B5E0-02BB-DA9D6ECD84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3713" y="2382581"/>
            <a:ext cx="3138520" cy="266920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54EA0E37-E651-37A9-8CCA-EC0E03C9E04C}"/>
              </a:ext>
            </a:extLst>
          </p:cNvPr>
          <p:cNvSpPr txBox="1"/>
          <p:nvPr/>
        </p:nvSpPr>
        <p:spPr>
          <a:xfrm flipH="1">
            <a:off x="10373850" y="1992521"/>
            <a:ext cx="5754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total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4A8A399-3A46-F840-04E6-ED467EE08971}"/>
              </a:ext>
            </a:extLst>
          </p:cNvPr>
          <p:cNvSpPr txBox="1"/>
          <p:nvPr/>
        </p:nvSpPr>
        <p:spPr>
          <a:xfrm flipH="1">
            <a:off x="11030920" y="1994774"/>
            <a:ext cx="5754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SNS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5748223-0C5F-88F0-9243-20E37CF08CB3}"/>
              </a:ext>
            </a:extLst>
          </p:cNvPr>
          <p:cNvSpPr/>
          <p:nvPr/>
        </p:nvSpPr>
        <p:spPr>
          <a:xfrm>
            <a:off x="10353523" y="2239275"/>
            <a:ext cx="1155338" cy="3003285"/>
          </a:xfrm>
          <a:prstGeom prst="rect">
            <a:avLst/>
          </a:prstGeom>
          <a:noFill/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90BC9E3-6491-2175-BE72-8D3EE9EBE12C}"/>
              </a:ext>
            </a:extLst>
          </p:cNvPr>
          <p:cNvSpPr txBox="1"/>
          <p:nvPr/>
        </p:nvSpPr>
        <p:spPr>
          <a:xfrm flipH="1">
            <a:off x="10680489" y="5323296"/>
            <a:ext cx="11608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Actin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193D405-6568-9F2A-B931-9AEA8BD3EA1B}"/>
              </a:ext>
            </a:extLst>
          </p:cNvPr>
          <p:cNvSpPr txBox="1"/>
          <p:nvPr/>
        </p:nvSpPr>
        <p:spPr>
          <a:xfrm>
            <a:off x="377688" y="422412"/>
            <a:ext cx="36675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Figure S2D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00A02E9-DC80-5723-39C3-6848E47A2FDB}"/>
              </a:ext>
            </a:extLst>
          </p:cNvPr>
          <p:cNvSpPr txBox="1"/>
          <p:nvPr/>
        </p:nvSpPr>
        <p:spPr>
          <a:xfrm>
            <a:off x="7972853" y="4043810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40 </a:t>
            </a:r>
            <a:r>
              <a:rPr lang="en-US" sz="1000" dirty="0" err="1"/>
              <a:t>kDa</a:t>
            </a:r>
            <a:endParaRPr lang="en-US" sz="1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F14967-B983-DCAC-B0E7-9A0C545C1485}"/>
              </a:ext>
            </a:extLst>
          </p:cNvPr>
          <p:cNvSpPr txBox="1"/>
          <p:nvPr/>
        </p:nvSpPr>
        <p:spPr>
          <a:xfrm>
            <a:off x="1457318" y="4607743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15 </a:t>
            </a:r>
            <a:r>
              <a:rPr lang="en-US" sz="1000" dirty="0" err="1"/>
              <a:t>kDa</a:t>
            </a:r>
            <a:endParaRPr lang="en-US" sz="1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0BF714-7C14-1DCD-C3DD-9BC1127BBB1D}"/>
              </a:ext>
            </a:extLst>
          </p:cNvPr>
          <p:cNvSpPr txBox="1"/>
          <p:nvPr/>
        </p:nvSpPr>
        <p:spPr>
          <a:xfrm>
            <a:off x="1442997" y="4193138"/>
            <a:ext cx="5132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20kDa</a:t>
            </a:r>
          </a:p>
        </p:txBody>
      </p:sp>
      <p:sp>
        <p:nvSpPr>
          <p:cNvPr id="12" name="Left Brace 11">
            <a:extLst>
              <a:ext uri="{FF2B5EF4-FFF2-40B4-BE49-F238E27FC236}">
                <a16:creationId xmlns:a16="http://schemas.microsoft.com/office/drawing/2014/main" id="{B2FC7860-4DD0-A66D-68AD-2EF870F31F3C}"/>
              </a:ext>
            </a:extLst>
          </p:cNvPr>
          <p:cNvSpPr/>
          <p:nvPr/>
        </p:nvSpPr>
        <p:spPr>
          <a:xfrm rot="5400000">
            <a:off x="7949708" y="-824728"/>
            <a:ext cx="261610" cy="4949686"/>
          </a:xfrm>
          <a:prstGeom prst="leftBrace">
            <a:avLst>
              <a:gd name="adj1" fmla="val 8333"/>
              <a:gd name="adj2" fmla="val 4979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15557F7-6A4A-FB09-E928-FE79DCB42CEA}"/>
              </a:ext>
            </a:extLst>
          </p:cNvPr>
          <p:cNvSpPr txBox="1"/>
          <p:nvPr/>
        </p:nvSpPr>
        <p:spPr>
          <a:xfrm flipH="1">
            <a:off x="6728370" y="1211533"/>
            <a:ext cx="41575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Same gel cut before antibody staining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8713271-AB66-860C-1C50-FBB7352504FC}"/>
              </a:ext>
            </a:extLst>
          </p:cNvPr>
          <p:cNvSpPr txBox="1"/>
          <p:nvPr/>
        </p:nvSpPr>
        <p:spPr>
          <a:xfrm>
            <a:off x="7939991" y="3090085"/>
            <a:ext cx="6078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100 </a:t>
            </a:r>
            <a:r>
              <a:rPr lang="en-US" sz="1000" dirty="0" err="1"/>
              <a:t>kDa</a:t>
            </a:r>
            <a:endParaRPr lang="en-US" sz="1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64B5D72-03F8-AA09-461C-B626AA9044C3}"/>
              </a:ext>
            </a:extLst>
          </p:cNvPr>
          <p:cNvSpPr txBox="1"/>
          <p:nvPr/>
        </p:nvSpPr>
        <p:spPr>
          <a:xfrm>
            <a:off x="226838" y="5607833"/>
            <a:ext cx="413990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32323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Immunoblot to confirm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histone H3</a:t>
            </a:r>
            <a:r>
              <a:rPr lang="en-US" sz="1800" dirty="0">
                <a:solidFill>
                  <a:srgbClr val="32323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was selectively absent from the hippocampal synaptoneurosome fraction relative to the whole-cell lysate</a:t>
            </a:r>
            <a:r>
              <a:rPr lang="en-US" dirty="0">
                <a:effectLst/>
              </a:rPr>
              <a:t> 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8B408C8-8B2F-763C-9735-506E1CDDA9F8}"/>
              </a:ext>
            </a:extLst>
          </p:cNvPr>
          <p:cNvSpPr txBox="1"/>
          <p:nvPr/>
        </p:nvSpPr>
        <p:spPr>
          <a:xfrm>
            <a:off x="4407942" y="5620426"/>
            <a:ext cx="356491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32323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Immunoblot to confirm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PSD95 </a:t>
            </a:r>
            <a:r>
              <a:rPr lang="en-US" sz="1800" dirty="0">
                <a:solidFill>
                  <a:srgbClr val="32323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was </a:t>
            </a:r>
            <a:r>
              <a:rPr lang="en-US" dirty="0">
                <a:solidFill>
                  <a:srgbClr val="32323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enriched in</a:t>
            </a:r>
            <a:r>
              <a:rPr lang="en-US" sz="1800" dirty="0">
                <a:solidFill>
                  <a:srgbClr val="32323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the hippocampal synaptoneurosome fraction relative to the whole-cell lysate</a:t>
            </a:r>
            <a:r>
              <a:rPr lang="en-US" dirty="0">
                <a:effectLst/>
              </a:rPr>
              <a:t> 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D98C0B6-6E0C-E418-5314-E60CEE031201}"/>
              </a:ext>
            </a:extLst>
          </p:cNvPr>
          <p:cNvSpPr txBox="1"/>
          <p:nvPr/>
        </p:nvSpPr>
        <p:spPr>
          <a:xfrm>
            <a:off x="8591394" y="5617755"/>
            <a:ext cx="356491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32323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Immunoblot depicting actin levels in hippocampal synaptoneurosome fraction and whole-cell lysate</a:t>
            </a:r>
            <a:r>
              <a:rPr lang="en-US" dirty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278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0AFC162-BB28-99F9-8CF5-0D38FAFCA1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7584" y="1895666"/>
            <a:ext cx="5616119" cy="358463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32BCB15-ADD9-FB56-E9DD-0AA83FC53C46}"/>
              </a:ext>
            </a:extLst>
          </p:cNvPr>
          <p:cNvSpPr/>
          <p:nvPr/>
        </p:nvSpPr>
        <p:spPr>
          <a:xfrm>
            <a:off x="5266944" y="1904799"/>
            <a:ext cx="3017520" cy="3108960"/>
          </a:xfrm>
          <a:prstGeom prst="rect">
            <a:avLst/>
          </a:prstGeom>
          <a:noFill/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528B0C-4567-8B9B-F069-480D8AB6E828}"/>
              </a:ext>
            </a:extLst>
          </p:cNvPr>
          <p:cNvSpPr txBox="1"/>
          <p:nvPr/>
        </p:nvSpPr>
        <p:spPr>
          <a:xfrm flipH="1">
            <a:off x="4928705" y="1423517"/>
            <a:ext cx="5150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DB3259-A74B-1971-D165-030ABA29BB3B}"/>
              </a:ext>
            </a:extLst>
          </p:cNvPr>
          <p:cNvSpPr txBox="1"/>
          <p:nvPr/>
        </p:nvSpPr>
        <p:spPr>
          <a:xfrm flipH="1">
            <a:off x="5759240" y="1423516"/>
            <a:ext cx="5150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-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7FA640-5A2A-9258-4F7D-C6DF55CBF1A1}"/>
              </a:ext>
            </a:extLst>
          </p:cNvPr>
          <p:cNvSpPr txBox="1"/>
          <p:nvPr/>
        </p:nvSpPr>
        <p:spPr>
          <a:xfrm flipH="1">
            <a:off x="6695805" y="1423515"/>
            <a:ext cx="5150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+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B641EE5-B784-4427-55B2-5A6200D6AAAD}"/>
              </a:ext>
            </a:extLst>
          </p:cNvPr>
          <p:cNvCxnSpPr/>
          <p:nvPr/>
        </p:nvCxnSpPr>
        <p:spPr>
          <a:xfrm>
            <a:off x="5529072" y="1816636"/>
            <a:ext cx="684231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462CD18-2A29-FE51-B401-C171D2109C45}"/>
              </a:ext>
            </a:extLst>
          </p:cNvPr>
          <p:cNvCxnSpPr/>
          <p:nvPr/>
        </p:nvCxnSpPr>
        <p:spPr>
          <a:xfrm>
            <a:off x="6534912" y="1810540"/>
            <a:ext cx="684231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3A7C9AE-206A-164D-05A5-70DC06AFED78}"/>
              </a:ext>
            </a:extLst>
          </p:cNvPr>
          <p:cNvSpPr txBox="1"/>
          <p:nvPr/>
        </p:nvSpPr>
        <p:spPr>
          <a:xfrm flipH="1">
            <a:off x="7482928" y="1453997"/>
            <a:ext cx="8015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Ladder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1DCFFB5-C651-A1D7-A0ED-A9B28268CF45}"/>
              </a:ext>
            </a:extLst>
          </p:cNvPr>
          <p:cNvCxnSpPr/>
          <p:nvPr/>
        </p:nvCxnSpPr>
        <p:spPr>
          <a:xfrm>
            <a:off x="4790661" y="2136913"/>
            <a:ext cx="367748" cy="14908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B309450-D982-11CB-C1BC-ED00B5C40E19}"/>
              </a:ext>
            </a:extLst>
          </p:cNvPr>
          <p:cNvCxnSpPr>
            <a:cxnSpLocks/>
          </p:cNvCxnSpPr>
          <p:nvPr/>
        </p:nvCxnSpPr>
        <p:spPr>
          <a:xfrm flipV="1">
            <a:off x="4843671" y="3551582"/>
            <a:ext cx="367748" cy="24516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7F7515D-14D0-5213-F2B0-640524B135A1}"/>
              </a:ext>
            </a:extLst>
          </p:cNvPr>
          <p:cNvSpPr txBox="1"/>
          <p:nvPr/>
        </p:nvSpPr>
        <p:spPr>
          <a:xfrm flipH="1">
            <a:off x="4429692" y="3776751"/>
            <a:ext cx="11608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Actin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A308F1D-0C19-4B8B-8B7F-404EE2065CEA}"/>
              </a:ext>
            </a:extLst>
          </p:cNvPr>
          <p:cNvSpPr txBox="1"/>
          <p:nvPr/>
        </p:nvSpPr>
        <p:spPr>
          <a:xfrm flipH="1">
            <a:off x="4213546" y="1939299"/>
            <a:ext cx="11608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GluA1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97C20B2-62FC-A93A-A7DF-9B9E8944668D}"/>
              </a:ext>
            </a:extLst>
          </p:cNvPr>
          <p:cNvSpPr txBox="1"/>
          <p:nvPr/>
        </p:nvSpPr>
        <p:spPr>
          <a:xfrm>
            <a:off x="377688" y="422412"/>
            <a:ext cx="36675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Figure S2E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BBF440-9984-B075-08F1-CC5B643DB324}"/>
              </a:ext>
            </a:extLst>
          </p:cNvPr>
          <p:cNvSpPr txBox="1"/>
          <p:nvPr/>
        </p:nvSpPr>
        <p:spPr>
          <a:xfrm>
            <a:off x="8222116" y="3286473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40 </a:t>
            </a:r>
            <a:r>
              <a:rPr lang="en-US" sz="1000" dirty="0" err="1"/>
              <a:t>kDa</a:t>
            </a:r>
            <a:endParaRPr lang="en-US" sz="1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ECA8FE4-0E87-CD54-F739-C71B0E9F292C}"/>
              </a:ext>
            </a:extLst>
          </p:cNvPr>
          <p:cNvSpPr txBox="1"/>
          <p:nvPr/>
        </p:nvSpPr>
        <p:spPr>
          <a:xfrm>
            <a:off x="8221170" y="2379196"/>
            <a:ext cx="6078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100 </a:t>
            </a:r>
            <a:r>
              <a:rPr lang="en-US" sz="1000" dirty="0" err="1"/>
              <a:t>kDa</a:t>
            </a:r>
            <a:endParaRPr lang="en-US" sz="1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BDCB12D-A720-F8A9-0F0D-91EC7666787E}"/>
              </a:ext>
            </a:extLst>
          </p:cNvPr>
          <p:cNvSpPr txBox="1"/>
          <p:nvPr/>
        </p:nvSpPr>
        <p:spPr>
          <a:xfrm>
            <a:off x="2767584" y="5728910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Immunoblot showing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GluA1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synthesis in synaptoneurosomal fraction following RA treatment. Actin is shown as loading control.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935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EC4A952-30ED-7025-2F41-347B09D2FF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9487" y="2123495"/>
            <a:ext cx="6725478" cy="35415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6276AFD-B28E-C8CF-D7C4-CEA23E7AA230}"/>
              </a:ext>
            </a:extLst>
          </p:cNvPr>
          <p:cNvSpPr txBox="1"/>
          <p:nvPr/>
        </p:nvSpPr>
        <p:spPr>
          <a:xfrm flipH="1">
            <a:off x="5187665" y="1301665"/>
            <a:ext cx="5150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9D99FCE-3343-49B1-3E94-924D9DF60599}"/>
              </a:ext>
            </a:extLst>
          </p:cNvPr>
          <p:cNvSpPr txBox="1"/>
          <p:nvPr/>
        </p:nvSpPr>
        <p:spPr>
          <a:xfrm flipH="1">
            <a:off x="4795142" y="1652114"/>
            <a:ext cx="5150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-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6D1159-D99C-04E1-D045-F3AF3008F404}"/>
              </a:ext>
            </a:extLst>
          </p:cNvPr>
          <p:cNvSpPr txBox="1"/>
          <p:nvPr/>
        </p:nvSpPr>
        <p:spPr>
          <a:xfrm flipH="1">
            <a:off x="6188905" y="1652113"/>
            <a:ext cx="5150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+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9F88158-536D-108E-88F5-2520E21ECBFA}"/>
              </a:ext>
            </a:extLst>
          </p:cNvPr>
          <p:cNvCxnSpPr/>
          <p:nvPr/>
        </p:nvCxnSpPr>
        <p:spPr>
          <a:xfrm>
            <a:off x="4564974" y="2045234"/>
            <a:ext cx="684231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80B6851-9CBE-96D6-344C-208EBE7F4041}"/>
              </a:ext>
            </a:extLst>
          </p:cNvPr>
          <p:cNvCxnSpPr/>
          <p:nvPr/>
        </p:nvCxnSpPr>
        <p:spPr>
          <a:xfrm>
            <a:off x="6028012" y="2039138"/>
            <a:ext cx="684231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F9790E5F-BF04-EEAD-2702-63EEF0B7EEFF}"/>
              </a:ext>
            </a:extLst>
          </p:cNvPr>
          <p:cNvSpPr txBox="1"/>
          <p:nvPr/>
        </p:nvSpPr>
        <p:spPr>
          <a:xfrm flipH="1">
            <a:off x="3535621" y="1806001"/>
            <a:ext cx="8015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Ladder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28D3A9-C334-B904-8B3F-29C8C909FF3F}"/>
              </a:ext>
            </a:extLst>
          </p:cNvPr>
          <p:cNvSpPr txBox="1"/>
          <p:nvPr/>
        </p:nvSpPr>
        <p:spPr>
          <a:xfrm flipH="1">
            <a:off x="5445176" y="4080857"/>
            <a:ext cx="11608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Actin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A310EB8-F636-CD61-DA76-D8E0DA79813E}"/>
              </a:ext>
            </a:extLst>
          </p:cNvPr>
          <p:cNvSpPr txBox="1"/>
          <p:nvPr/>
        </p:nvSpPr>
        <p:spPr>
          <a:xfrm flipH="1">
            <a:off x="5310165" y="2571176"/>
            <a:ext cx="11608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PSD95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B33EBE4-7887-166B-AC21-EDAEA684D223}"/>
              </a:ext>
            </a:extLst>
          </p:cNvPr>
          <p:cNvSpPr/>
          <p:nvPr/>
        </p:nvSpPr>
        <p:spPr>
          <a:xfrm>
            <a:off x="4181713" y="2130577"/>
            <a:ext cx="2926080" cy="2651760"/>
          </a:xfrm>
          <a:prstGeom prst="rect">
            <a:avLst/>
          </a:prstGeom>
          <a:noFill/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5A92335-FA15-C2DB-A430-E5CF00B425F1}"/>
              </a:ext>
            </a:extLst>
          </p:cNvPr>
          <p:cNvSpPr txBox="1"/>
          <p:nvPr/>
        </p:nvSpPr>
        <p:spPr>
          <a:xfrm>
            <a:off x="377688" y="422412"/>
            <a:ext cx="36675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Figure S2F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D3F5D4E-722D-7D14-4013-49BE7B30DB31}"/>
              </a:ext>
            </a:extLst>
          </p:cNvPr>
          <p:cNvSpPr txBox="1"/>
          <p:nvPr/>
        </p:nvSpPr>
        <p:spPr>
          <a:xfrm>
            <a:off x="3008656" y="2381610"/>
            <a:ext cx="6078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100 </a:t>
            </a:r>
            <a:r>
              <a:rPr lang="en-US" sz="1000" dirty="0" err="1"/>
              <a:t>kDa</a:t>
            </a:r>
            <a:endParaRPr lang="en-US" sz="10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D79BEBA-9189-94E2-3620-369F8AF3A3D4}"/>
              </a:ext>
            </a:extLst>
          </p:cNvPr>
          <p:cNvSpPr txBox="1"/>
          <p:nvPr/>
        </p:nvSpPr>
        <p:spPr>
          <a:xfrm>
            <a:off x="2987326" y="3983949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43 </a:t>
            </a:r>
            <a:r>
              <a:rPr lang="en-US" sz="1000" dirty="0" err="1"/>
              <a:t>kDa</a:t>
            </a:r>
            <a:endParaRPr lang="en-US" sz="1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B7E5397-192F-F3B8-6D4E-7C68C952DCAE}"/>
              </a:ext>
            </a:extLst>
          </p:cNvPr>
          <p:cNvSpPr txBox="1"/>
          <p:nvPr/>
        </p:nvSpPr>
        <p:spPr>
          <a:xfrm>
            <a:off x="2609088" y="5274671"/>
            <a:ext cx="65349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Immunoblot showing no PSD95 synthesis in synaptoneurosomal fraction following RA treatment. Actin is shown as loading control.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8314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224</Words>
  <Application>Microsoft Macintosh PowerPoint</Application>
  <PresentationFormat>Widescreen</PresentationFormat>
  <Paragraphs>72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Figure 2 – figure supplement 1 cropped and labelled gel pictures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SHRUTI THAPLIYAL</dc:creator>
  <cp:lastModifiedBy>Shruti Thapliyal</cp:lastModifiedBy>
  <cp:revision>11</cp:revision>
  <dcterms:created xsi:type="dcterms:W3CDTF">2022-07-06T22:28:54Z</dcterms:created>
  <dcterms:modified xsi:type="dcterms:W3CDTF">2022-10-26T18:10:28Z</dcterms:modified>
</cp:coreProperties>
</file>